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257" r:id="rId4"/>
    <p:sldId id="258" r:id="rId5"/>
    <p:sldId id="329" r:id="rId6"/>
    <p:sldId id="284" r:id="rId7"/>
    <p:sldId id="278" r:id="rId8"/>
    <p:sldId id="306" r:id="rId9"/>
    <p:sldId id="307" r:id="rId10"/>
    <p:sldId id="263" r:id="rId11"/>
    <p:sldId id="264" r:id="rId12"/>
    <p:sldId id="265" r:id="rId13"/>
    <p:sldId id="266" r:id="rId14"/>
    <p:sldId id="267" r:id="rId15"/>
    <p:sldId id="326" r:id="rId16"/>
    <p:sldId id="291" r:id="rId17"/>
    <p:sldId id="268" r:id="rId18"/>
    <p:sldId id="292" r:id="rId19"/>
    <p:sldId id="308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72" r:id="rId30"/>
    <p:sldId id="273" r:id="rId31"/>
    <p:sldId id="293" r:id="rId32"/>
    <p:sldId id="310" r:id="rId33"/>
    <p:sldId id="311" r:id="rId34"/>
    <p:sldId id="271" r:id="rId35"/>
    <p:sldId id="330" r:id="rId36"/>
    <p:sldId id="303" r:id="rId37"/>
    <p:sldId id="304" r:id="rId38"/>
    <p:sldId id="331" r:id="rId39"/>
    <p:sldId id="313" r:id="rId40"/>
    <p:sldId id="314" r:id="rId41"/>
    <p:sldId id="316" r:id="rId42"/>
    <p:sldId id="315" r:id="rId43"/>
    <p:sldId id="317" r:id="rId44"/>
    <p:sldId id="318" r:id="rId45"/>
    <p:sldId id="324" r:id="rId46"/>
    <p:sldId id="320" r:id="rId47"/>
    <p:sldId id="325" r:id="rId48"/>
    <p:sldId id="323" r:id="rId49"/>
    <p:sldId id="319" r:id="rId50"/>
    <p:sldId id="321" r:id="rId51"/>
    <p:sldId id="322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6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Cotações</a:t>
            </a:r>
            <a:r>
              <a:rPr lang="pt-PT" baseline="0"/>
              <a:t> Diárias</a:t>
            </a:r>
            <a:endParaRPr lang="pt-P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Distribuição</a:t>
            </a:r>
            <a:r>
              <a:rPr lang="pt-PT" baseline="0" noProof="0" dirty="0"/>
              <a:t> do Portefólio</a:t>
            </a:r>
            <a:endParaRPr lang="pt-PT" noProof="0" dirty="0"/>
          </a:p>
        </c:rich>
      </c:tx>
      <c:layout>
        <c:manualLayout>
          <c:xMode val="edge"/>
          <c:yMode val="edge"/>
          <c:x val="2.437954726401681E-2"/>
          <c:y val="3.26773339267081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3-409C-80C5-B68A2E65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1-48B6-A005-71BFF15BB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E-45A6-9165-1C8318814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País!Tabela Dinâmica16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País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País'!$B$3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País'!$A$4:$A$8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'Ativos por País'!$B$4:$B$8</c:f>
              <c:numCache>
                <c:formatCode>General</c:formatCode>
                <c:ptCount val="5"/>
                <c:pt idx="0">
                  <c:v>9</c:v>
                </c:pt>
                <c:pt idx="1">
                  <c:v>1</c:v>
                </c:pt>
                <c:pt idx="2">
                  <c:v>14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51-4E0F-97E4-D6860E397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299231"/>
        <c:axId val="1512311711"/>
      </c:barChart>
      <c:catAx>
        <c:axId val="151229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11711"/>
        <c:crosses val="autoZero"/>
        <c:auto val="1"/>
        <c:lblAlgn val="ctr"/>
        <c:lblOffset val="100"/>
        <c:noMultiLvlLbl val="0"/>
      </c:catAx>
      <c:valAx>
        <c:axId val="151231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46E-2"/>
          <c:y val="3.9074141345453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>Distribuição da Var.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Distribuição da Var.</a:t>
          </a: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pt-PT" sz="1800" b="1" i="0" u="none" strike="noStrike" baseline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rPr>
              <a:t>Portefólio</a:t>
            </a:r>
          </a:p>
        </cx:rich>
      </cx:tx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B1D91-519C-15A1-E8A4-13716CE0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03D68-D0ED-B271-1E63-AC30D804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FA381-EC94-A928-DB5B-90C2D21F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9D147-9526-823C-61D9-2DC906F2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004A4-C322-61D7-5C28-02B7B8F6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5257739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4400" dirty="0">
                <a:solidFill>
                  <a:srgbClr val="FFFFFF"/>
                </a:solidFill>
              </a:rPr>
              <a:t>Otimização de uma carteira</a:t>
            </a: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220190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731162"/>
            <a:ext cx="6558506" cy="21622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000" dirty="0" err="1"/>
              <a:t>Transformar</a:t>
            </a:r>
            <a:r>
              <a:rPr lang="de-DE" sz="4000" dirty="0"/>
              <a:t> a </a:t>
            </a:r>
            <a:r>
              <a:rPr lang="de-DE" sz="4000" dirty="0" err="1"/>
              <a:t>informação</a:t>
            </a:r>
            <a:endParaRPr lang="de-DE" sz="40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9" b="12162"/>
          <a:stretch/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392121" y="1746504"/>
            <a:ext cx="11407758" cy="4126226"/>
          </a:xfr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638946" y="2833481"/>
            <a:ext cx="4959603" cy="1370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400082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684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1152144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58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1050197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</p:cNvCxnSpPr>
          <p:nvPr/>
        </p:nvCxnSpPr>
        <p:spPr>
          <a:xfrm>
            <a:off x="5669280" y="467707"/>
            <a:ext cx="0" cy="582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122380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1068485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7680960" y="476851"/>
            <a:ext cx="1234440" cy="437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234757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205472" y="478214"/>
            <a:ext cx="2816352" cy="609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621" y="1097280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7845552" y="478214"/>
            <a:ext cx="3136392" cy="481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463846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96912" y="476851"/>
            <a:ext cx="4453128" cy="8764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Erro</a:t>
            </a:r>
            <a:r>
              <a:rPr lang="de-DE" dirty="0"/>
              <a:t> (</a:t>
            </a:r>
            <a:r>
              <a:rPr lang="de-DE" dirty="0" err="1"/>
              <a:t>duplicação</a:t>
            </a:r>
            <a:r>
              <a:rPr lang="de-DE" dirty="0"/>
              <a:t> </a:t>
            </a:r>
            <a:r>
              <a:rPr lang="de-DE" dirty="0" err="1"/>
              <a:t>provavel</a:t>
            </a:r>
            <a:r>
              <a:rPr lang="de-DE" dirty="0"/>
              <a:t>)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9257"/>
            <a:ext cx="10515600" cy="4244074"/>
          </a:xfr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Extração</a:t>
            </a:r>
            <a:r>
              <a:rPr lang="en-US" sz="1600" dirty="0"/>
              <a:t> de um </a:t>
            </a:r>
            <a:r>
              <a:rPr lang="en-US" sz="1600" dirty="0" err="1"/>
              <a:t>ficheiro</a:t>
            </a:r>
            <a:r>
              <a:rPr lang="en-US" sz="1600" dirty="0"/>
              <a:t> CSV </a:t>
            </a:r>
            <a:r>
              <a:rPr lang="en-US" sz="1600" b="0" i="0" dirty="0">
                <a:effectLst/>
              </a:rPr>
              <a:t>(comma-separated values);</a:t>
            </a:r>
            <a:endParaRPr lang="en-US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Existem</a:t>
            </a:r>
            <a:r>
              <a:rPr lang="en-US" sz="1600" dirty="0"/>
              <a:t> outros </a:t>
            </a:r>
            <a:r>
              <a:rPr lang="en-US" sz="1600" dirty="0" err="1"/>
              <a:t>formatos</a:t>
            </a:r>
            <a:r>
              <a:rPr lang="en-US" sz="1600" dirty="0"/>
              <a:t> para </a:t>
            </a:r>
            <a:r>
              <a:rPr lang="en-US" sz="1600" dirty="0" err="1"/>
              <a:t>organizar</a:t>
            </a:r>
            <a:r>
              <a:rPr lang="en-US" sz="1600" dirty="0"/>
              <a:t> dados </a:t>
            </a:r>
            <a:r>
              <a:rPr lang="en-US" sz="1600" dirty="0" err="1"/>
              <a:t>como</a:t>
            </a:r>
            <a:r>
              <a:rPr lang="en-US" sz="1600" dirty="0"/>
              <a:t>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Avro;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Protocol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40F3E-88B1-8920-AE4E-B5BDE60E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Resolvido</a:t>
            </a:r>
            <a:endParaRPr lang="de-DE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524406C-CB72-A466-5247-2A20E4610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</p:spTree>
    <p:extLst>
      <p:ext uri="{BB962C8B-B14F-4D97-AF65-F5344CB8AC3E}">
        <p14:creationId xmlns:p14="http://schemas.microsoft.com/office/powerpoint/2010/main" val="225759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Gráfico Circular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00852"/>
              </p:ext>
            </p:extLst>
          </p:nvPr>
        </p:nvGraphicFramePr>
        <p:xfrm>
          <a:off x="489966" y="1452944"/>
          <a:ext cx="11212068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9DCCEBC-6025-A308-82C0-6BC8368D7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246460"/>
              </p:ext>
            </p:extLst>
          </p:nvPr>
        </p:nvGraphicFramePr>
        <p:xfrm>
          <a:off x="6795594" y="3866453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3258475A-9C88-AA1E-1163-38D9D9EC8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606573"/>
              </p:ext>
            </p:extLst>
          </p:nvPr>
        </p:nvGraphicFramePr>
        <p:xfrm>
          <a:off x="6795594" y="943802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2819400" y="142417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Gráficos de Barras</a:t>
            </a:r>
          </a:p>
        </p:txBody>
      </p:sp>
    </p:spTree>
    <p:extLst>
      <p:ext uri="{BB962C8B-B14F-4D97-AF65-F5344CB8AC3E}">
        <p14:creationId xmlns:p14="http://schemas.microsoft.com/office/powerpoint/2010/main" val="334848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BA27186F-15BF-215E-82DB-68264F0D0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923681"/>
              </p:ext>
            </p:extLst>
          </p:nvPr>
        </p:nvGraphicFramePr>
        <p:xfrm>
          <a:off x="533400" y="3776691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B3D488F2-067D-792C-27DA-408331301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852905"/>
              </p:ext>
            </p:extLst>
          </p:nvPr>
        </p:nvGraphicFramePr>
        <p:xfrm>
          <a:off x="533400" y="943802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2819400" y="142417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Gráficos de Barras</a:t>
            </a:r>
          </a:p>
        </p:txBody>
      </p:sp>
    </p:spTree>
    <p:extLst>
      <p:ext uri="{BB962C8B-B14F-4D97-AF65-F5344CB8AC3E}">
        <p14:creationId xmlns:p14="http://schemas.microsoft.com/office/powerpoint/2010/main" val="79065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443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400" dirty="0"/>
              <a:t>Gráficos de Barras</a:t>
            </a:r>
            <a:br>
              <a:rPr lang="pt-PT" sz="4400" dirty="0"/>
            </a:br>
            <a:endParaRPr lang="pt-PT" dirty="0"/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52615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4958371"/>
              </p:ext>
            </p:extLst>
          </p:nvPr>
        </p:nvGraphicFramePr>
        <p:xfrm>
          <a:off x="574612" y="1919859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965960" y="146304"/>
            <a:ext cx="868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Percentagem dos Ativos da Carteira por País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1856700"/>
              </p:ext>
            </p:extLst>
          </p:nvPr>
        </p:nvGraphicFramePr>
        <p:xfrm>
          <a:off x="6190488" y="2111883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316736" y="265176"/>
            <a:ext cx="9747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Percentagem dos Ativos da Carteira por Moeda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A933F2-908E-8232-7F62-D988DD875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endParaRPr lang="pt-PT" sz="48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791868-BB2F-3304-4D0F-12DF10AD3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0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8" y="2781165"/>
            <a:ext cx="10515600" cy="371171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857835"/>
            <a:ext cx="664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Tabela com 31 colunas e 856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Variação das Cotações Diárias dos 30 ativos desde 01/01/2020 a 24/05/2023</a:t>
            </a:r>
          </a:p>
        </p:txBody>
      </p:sp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1449515"/>
          </a:xfrm>
        </p:spPr>
        <p:txBody>
          <a:bodyPr/>
          <a:lstStyle/>
          <a:p>
            <a:r>
              <a:rPr lang="pt-PT" dirty="0" err="1"/>
              <a:t>serfwsefgew</a:t>
            </a:r>
            <a:endParaRPr lang="pt-PT" dirty="0"/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3714"/>
            <a:ext cx="10515600" cy="332863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Matriz de Correlação</a:t>
            </a:r>
          </a:p>
        </p:txBody>
      </p:sp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620"/>
            <a:ext cx="10515600" cy="33343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5979"/>
            <a:ext cx="10515600" cy="333215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70" y="705118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138" y="3999510"/>
            <a:ext cx="3869474" cy="13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Matriz de Covariância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245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5245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44" y="1853665"/>
            <a:ext cx="4174656" cy="14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Retorno Medio de Cada Ativo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913"/>
            <a:ext cx="1205299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2642616" y="1843913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iodhfiowsdfhwiodfh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824579"/>
            <a:ext cx="5367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/>
            <a:endParaRPr lang="pt-PT" sz="1800" b="0" i="0" u="none" strike="noStrike" baseline="0" dirty="0">
              <a:latin typeface="CairoFont-0-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iroFont-0-0"/>
              </a:rPr>
              <a:t>Procuramos um Carteira Eficiente</a:t>
            </a:r>
            <a:endParaRPr lang="pt-PT" sz="1800" b="0" i="0" u="none" strike="noStrike" baseline="0" dirty="0">
              <a:latin typeface="CairoFont-0-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0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D</a:t>
            </a:r>
            <a:r>
              <a:rPr lang="pt-PT" sz="1800" b="0" i="0" u="none" strike="noStrike" baseline="0" dirty="0">
                <a:latin typeface="CairoFont-1-0"/>
              </a:rPr>
              <a:t>esempenho da carteira: retorno esperado (médio).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1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airoFont-1-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0" i="0" u="none" strike="noStrike" baseline="0" dirty="0">
                <a:latin typeface="CairoFont-1-0"/>
              </a:rPr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505670"/>
            <a:ext cx="5401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M</a:t>
            </a:r>
            <a:r>
              <a:rPr lang="pt-PT" sz="1800" b="0" i="0" u="none" strike="noStrike" baseline="0" dirty="0">
                <a:latin typeface="CairoFont-1-0"/>
              </a:rPr>
              <a:t>aximizar o retorno esperado sujeito ao limite máximo de risco</a:t>
            </a:r>
            <a:endParaRPr lang="pt-PT" sz="1800" b="0" i="0" u="none" strike="noStrike" baseline="0" dirty="0">
              <a:latin typeface="CairoFont-0-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>
                <a:latin typeface="CairoFont-1-0"/>
              </a:rPr>
              <a:t>M</a:t>
            </a:r>
            <a:r>
              <a:rPr lang="pt-PT" sz="1800" b="0" i="0" u="none" strike="noStrike" baseline="0" dirty="0">
                <a:latin typeface="CairoFont-1-0"/>
              </a:rPr>
              <a:t>inimizar o risco sujeito a um limite mínimo de retorno</a:t>
            </a:r>
            <a:endParaRPr lang="pt-PT" dirty="0">
              <a:latin typeface="CairoFont-0-0"/>
            </a:endParaRPr>
          </a:p>
        </p:txBody>
      </p:sp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031"/>
          </a:xfrm>
        </p:spPr>
        <p:txBody>
          <a:bodyPr>
            <a:normAutofit fontScale="85000" lnSpcReduction="20000"/>
          </a:bodyPr>
          <a:lstStyle/>
          <a:p>
            <a:r>
              <a:rPr lang="pt-PT" dirty="0" err="1"/>
              <a:t>Python</a:t>
            </a:r>
            <a:endParaRPr lang="pt-PT" dirty="0"/>
          </a:p>
          <a:p>
            <a:r>
              <a:rPr lang="pt-PT" dirty="0"/>
              <a:t>IBM </a:t>
            </a:r>
            <a:r>
              <a:rPr lang="pt-PT" dirty="0" err="1"/>
              <a:t>Cplex</a:t>
            </a:r>
            <a:r>
              <a:rPr lang="pt-PT" dirty="0"/>
              <a:t> </a:t>
            </a:r>
          </a:p>
          <a:p>
            <a:r>
              <a:rPr lang="pt-PT" dirty="0"/>
              <a:t>Visual </a:t>
            </a:r>
            <a:r>
              <a:rPr lang="pt-PT" dirty="0" err="1"/>
              <a:t>Studio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 </a:t>
            </a:r>
          </a:p>
        </p:txBody>
      </p:sp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99" y="3429000"/>
            <a:ext cx="3858501" cy="1929251"/>
          </a:xfrm>
          <a:prstGeom prst="rect">
            <a:avLst/>
          </a:prstGeom>
        </p:spPr>
      </p:pic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84" y="3180822"/>
            <a:ext cx="2830944" cy="2843582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2347227" cy="23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50541"/>
            <a:ext cx="5257800" cy="1363091"/>
          </a:xfrm>
        </p:spPr>
        <p:txBody>
          <a:bodyPr/>
          <a:lstStyle/>
          <a:p>
            <a:r>
              <a:rPr lang="pt-PT" dirty="0"/>
              <a:t>Código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4311"/>
            <a:ext cx="5623560" cy="6905672"/>
          </a:xfr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511143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4400" dirty="0">
                <a:solidFill>
                  <a:srgbClr val="FFFFFF"/>
                </a:solidFill>
              </a:rPr>
              <a:t>Extração de informação e visualização</a:t>
            </a: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905"/>
            <a:ext cx="2111678" cy="4351338"/>
          </a:xfr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25E0AD-59F8-DA56-F9D5-E04CE024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715577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715577"/>
            <a:ext cx="3620005" cy="3263583"/>
          </a:xfr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6687709" y="3648456"/>
            <a:ext cx="50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/>
              <a:t>Histograma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Distribuição Gama?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6687709" y="1463040"/>
            <a:ext cx="456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 que é o conceito de Volume em finanças?</a:t>
            </a:r>
          </a:p>
          <a:p>
            <a:endParaRPr lang="pt-PT" dirty="0"/>
          </a:p>
          <a:p>
            <a:r>
              <a:rPr lang="pt-PT" dirty="0"/>
              <a:t>O Volume é a quantidade de transações de um dado ativo num intervalo de tempo.</a:t>
            </a:r>
          </a:p>
        </p:txBody>
      </p:sp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290" y="274320"/>
            <a:ext cx="4253420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Histograma</a:t>
            </a:r>
            <a:endParaRPr lang="de-DE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6876288" y="1408176"/>
            <a:ext cx="507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Distribuição Normal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5487865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Gráfico de Velas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126574"/>
              </p:ext>
            </p:extLst>
          </p:nvPr>
        </p:nvGraphicFramePr>
        <p:xfrm>
          <a:off x="838200" y="1845426"/>
          <a:ext cx="10512547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321</Words>
  <Application>Microsoft Office PowerPoint</Application>
  <PresentationFormat>Ecrã Panorâmico</PresentationFormat>
  <Paragraphs>82</Paragraphs>
  <Slides>51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7" baseType="lpstr">
      <vt:lpstr>Arial</vt:lpstr>
      <vt:lpstr>CairoFont-0-0</vt:lpstr>
      <vt:lpstr>CairoFont-1-0</vt:lpstr>
      <vt:lpstr>Calibri</vt:lpstr>
      <vt:lpstr>Calibri Light</vt:lpstr>
      <vt:lpstr>Tema do Office</vt:lpstr>
      <vt:lpstr>Exploração e análise de dados</vt:lpstr>
      <vt:lpstr>Recolha de dados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Histograma</vt:lpstr>
      <vt:lpstr>Gráfico de Velas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Transformar a informação</vt:lpstr>
      <vt:lpstr>Resultados</vt:lpstr>
      <vt:lpstr>Técnicas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Erro (duplicação provavel)</vt:lpstr>
      <vt:lpstr>Resolvido</vt:lpstr>
      <vt:lpstr>Exploração e análise de dados</vt:lpstr>
      <vt:lpstr>Gráfico Circular</vt:lpstr>
      <vt:lpstr>Treemap</vt:lpstr>
      <vt:lpstr>Apresentação do PowerPoint</vt:lpstr>
      <vt:lpstr>Apresentação do PowerPoint</vt:lpstr>
      <vt:lpstr>Gráficos de Barras </vt:lpstr>
      <vt:lpstr>Apresentação do PowerPoint</vt:lpstr>
      <vt:lpstr>Apresentação do PowerPoint</vt:lpstr>
      <vt:lpstr>Apresentação do PowerPoint</vt:lpstr>
      <vt:lpstr>Apresentação do PowerPoint</vt:lpstr>
      <vt:lpstr>Matriz de Correlação</vt:lpstr>
      <vt:lpstr>Apresentação do PowerPoint</vt:lpstr>
      <vt:lpstr>Matriz de Covariância</vt:lpstr>
      <vt:lpstr>Retorno Medio de Cada Ativo</vt:lpstr>
      <vt:lpstr>Modelação</vt:lpstr>
      <vt:lpstr>Modelação</vt:lpstr>
      <vt:lpstr>Modelação</vt:lpstr>
      <vt:lpstr>Ferramentas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12</cp:revision>
  <dcterms:created xsi:type="dcterms:W3CDTF">2023-05-22T21:59:24Z</dcterms:created>
  <dcterms:modified xsi:type="dcterms:W3CDTF">2023-05-29T00:41:05Z</dcterms:modified>
</cp:coreProperties>
</file>